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69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red jared" initials="jj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DB"/>
          </a:solidFill>
        </a:fill>
      </a:tcStyle>
    </a:wholeTbl>
    <a:band2H>
      <a:tcTxStyle/>
      <a:tcStyle>
        <a:tcBdr/>
        <a:fill>
          <a:solidFill>
            <a:srgbClr val="E7E9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4F5"/>
          </a:solidFill>
        </a:fill>
      </a:tcStyle>
    </a:wholeTbl>
    <a:band2H>
      <a:tcTxStyle/>
      <a:tcStyle>
        <a:tcBdr/>
        <a:fill>
          <a:solidFill>
            <a:srgbClr val="E8F2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56"/>
  </p:normalViewPr>
  <p:slideViewPr>
    <p:cSldViewPr snapToGrid="0" snapToObjects="1">
      <p:cViewPr varScale="1">
        <p:scale>
          <a:sx n="79" d="100"/>
          <a:sy n="79" d="100"/>
        </p:scale>
        <p:origin x="13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4507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Alicia Klinvex again since these slides and the talk are built off of her efforts.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Missing testing of edge cases.  This might be important!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5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need to build and maintain a dedicated server.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online documentation and there are plenty of working examples in GitHub itself.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projects have an intermediate branch such as development that first test 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65856" y="411484"/>
            <a:ext cx="6964269" cy="929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5855" y="1903576"/>
            <a:ext cx="6964272" cy="27784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2300"/>
            </a:lvl1pPr>
            <a:lvl2pPr marL="0" indent="457206">
              <a:buClrTx/>
              <a:buSzTx/>
              <a:buFontTx/>
              <a:buNone/>
              <a:defRPr sz="2300"/>
            </a:lvl2pPr>
            <a:lvl3pPr marL="0" indent="914415">
              <a:buClrTx/>
              <a:buSzTx/>
              <a:buFontTx/>
              <a:buNone/>
              <a:defRPr sz="2300"/>
            </a:lvl3pPr>
            <a:lvl4pPr marL="0" indent="1371621">
              <a:buClrTx/>
              <a:buSzTx/>
              <a:buFontTx/>
              <a:buNone/>
              <a:defRPr sz="2300"/>
            </a:lvl4pPr>
            <a:lvl5pPr marL="0" indent="1828831">
              <a:buClrTx/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5" name="Group 12"/>
          <p:cNvGrpSpPr/>
          <p:nvPr/>
        </p:nvGrpSpPr>
        <p:grpSpPr>
          <a:xfrm>
            <a:off x="-4596" y="6002317"/>
            <a:ext cx="12201275" cy="27433"/>
            <a:chOff x="0" y="0"/>
            <a:chExt cx="9150954" cy="27431"/>
          </a:xfrm>
        </p:grpSpPr>
        <p:sp>
          <p:nvSpPr>
            <p:cNvPr id="13" name="Rectangle 13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14" name="Rectangle 14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pic>
        <p:nvPicPr>
          <p:cNvPr id="16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9257" y="6133571"/>
            <a:ext cx="1845812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0611" y="6234273"/>
            <a:ext cx="3451599" cy="43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9" descr="Picture 19"/>
          <p:cNvPicPr>
            <a:picLocks noChangeAspect="1"/>
          </p:cNvPicPr>
          <p:nvPr/>
        </p:nvPicPr>
        <p:blipFill>
          <a:blip r:embed="rId4">
            <a:extLst/>
          </a:blip>
          <a:srcRect b="70693"/>
          <a:stretch>
            <a:fillRect/>
          </a:stretch>
        </p:blipFill>
        <p:spPr>
          <a:xfrm>
            <a:off x="447793" y="6219281"/>
            <a:ext cx="1959016" cy="46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8804" y="4458940"/>
            <a:ext cx="4062851" cy="138996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4"/>
          <p:cNvGrpSpPr/>
          <p:nvPr/>
        </p:nvGrpSpPr>
        <p:grpSpPr>
          <a:xfrm>
            <a:off x="-4596" y="6830569"/>
            <a:ext cx="12201275" cy="27433"/>
            <a:chOff x="0" y="0"/>
            <a:chExt cx="9150954" cy="27431"/>
          </a:xfrm>
        </p:grpSpPr>
        <p:sp>
          <p:nvSpPr>
            <p:cNvPr id="27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sp>
        <p:nvSpPr>
          <p:cNvPr id="30" name="Rectangle 256"/>
          <p:cNvSpPr txBox="1"/>
          <p:nvPr/>
        </p:nvSpPr>
        <p:spPr>
          <a:xfrm>
            <a:off x="363921" y="6439269"/>
            <a:ext cx="428964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rPr sz="1000" dirty="0"/>
              <a:t>Better Scientific Software tutorial</a:t>
            </a:r>
            <a:r>
              <a:rPr lang="en-US" sz="1000" dirty="0"/>
              <a:t> @ ISC 2018-06-24</a:t>
            </a:r>
            <a:endParaRPr sz="1000" dirty="0"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211609" y="6513051"/>
            <a:ext cx="157094" cy="138499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2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8496" y="6033555"/>
            <a:ext cx="3155952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2701" y="6069275"/>
            <a:ext cx="246044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365855" y="411483"/>
            <a:ext cx="11375437" cy="5110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365857" y="1615439"/>
            <a:ext cx="11372772" cy="404778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buChar char="•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4"/>
          <p:cNvGrpSpPr/>
          <p:nvPr/>
        </p:nvGrpSpPr>
        <p:grpSpPr>
          <a:xfrm>
            <a:off x="-4596" y="6830569"/>
            <a:ext cx="12201275" cy="27433"/>
            <a:chOff x="0" y="0"/>
            <a:chExt cx="9150954" cy="27431"/>
          </a:xfrm>
        </p:grpSpPr>
        <p:sp>
          <p:nvSpPr>
            <p:cNvPr id="42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43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sp>
        <p:nvSpPr>
          <p:cNvPr id="45" name="Rectangle 256"/>
          <p:cNvSpPr txBox="1"/>
          <p:nvPr/>
        </p:nvSpPr>
        <p:spPr>
          <a:xfrm>
            <a:off x="363921" y="6439269"/>
            <a:ext cx="428964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rPr sz="1000"/>
              <a:t>Better Scientific Software tutorial @ SC17 2017-11-13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211609" y="6513051"/>
            <a:ext cx="157094" cy="138499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8496" y="6033555"/>
            <a:ext cx="3155952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2701" y="6069275"/>
            <a:ext cx="246044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365855" y="410604"/>
            <a:ext cx="11378100" cy="5110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5855" y="1553611"/>
            <a:ext cx="5590039" cy="82119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1pPr>
            <a:lvl2pPr marL="0" indent="457206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2pPr>
            <a:lvl3pPr marL="0" indent="914415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3pPr>
            <a:lvl4pPr marL="0" indent="1371621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4pPr>
            <a:lvl5pPr marL="0" indent="1828831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9" y="1553611"/>
            <a:ext cx="5533377" cy="82119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1pPr>
          </a:lstStyle>
          <a:p>
            <a:pPr marL="0" indent="0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65856" y="411484"/>
            <a:ext cx="6964269" cy="929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69" name="Group 12"/>
          <p:cNvGrpSpPr/>
          <p:nvPr/>
        </p:nvGrpSpPr>
        <p:grpSpPr>
          <a:xfrm>
            <a:off x="-4596" y="6002317"/>
            <a:ext cx="12201275" cy="27433"/>
            <a:chOff x="0" y="0"/>
            <a:chExt cx="9150954" cy="27431"/>
          </a:xfrm>
        </p:grpSpPr>
        <p:sp>
          <p:nvSpPr>
            <p:cNvPr id="67" name="Rectangle 13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68" name="Rectangle 14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grpSp>
        <p:nvGrpSpPr>
          <p:cNvPr id="72" name="Group 10"/>
          <p:cNvGrpSpPr/>
          <p:nvPr/>
        </p:nvGrpSpPr>
        <p:grpSpPr>
          <a:xfrm>
            <a:off x="-4596" y="4272577"/>
            <a:ext cx="12201275" cy="27433"/>
            <a:chOff x="0" y="0"/>
            <a:chExt cx="9150954" cy="27431"/>
          </a:xfrm>
        </p:grpSpPr>
        <p:sp>
          <p:nvSpPr>
            <p:cNvPr id="70" name="Rectangle 17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71" name="Rectangle 18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pic>
        <p:nvPicPr>
          <p:cNvPr id="7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7075" y="4458940"/>
            <a:ext cx="4062851" cy="1389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4"/>
          <p:cNvGrpSpPr/>
          <p:nvPr/>
        </p:nvGrpSpPr>
        <p:grpSpPr>
          <a:xfrm>
            <a:off x="-4596" y="6830569"/>
            <a:ext cx="12201275" cy="27433"/>
            <a:chOff x="0" y="0"/>
            <a:chExt cx="9150954" cy="27431"/>
          </a:xfrm>
        </p:grpSpPr>
        <p:sp>
          <p:nvSpPr>
            <p:cNvPr id="81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  <p:sp>
          <p:nvSpPr>
            <p:cNvPr id="82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sz="1800"/>
            </a:p>
          </p:txBody>
        </p:sp>
      </p:grpSp>
      <p:sp>
        <p:nvSpPr>
          <p:cNvPr id="84" name="Rectangle 256"/>
          <p:cNvSpPr txBox="1"/>
          <p:nvPr/>
        </p:nvSpPr>
        <p:spPr>
          <a:xfrm>
            <a:off x="363921" y="6439269"/>
            <a:ext cx="4289647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rPr sz="1000"/>
              <a:t>Better Scientific Software tutorial @ SC17 2017-11-13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211609" y="6513051"/>
            <a:ext cx="157094" cy="138499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6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8496" y="6033555"/>
            <a:ext cx="3155952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2701" y="6069275"/>
            <a:ext cx="246044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2743200"/>
            <a:ext cx="9497485" cy="167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0" indent="346079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2pPr>
            <a:lvl3pPr marL="0" indent="684223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3pPr>
            <a:lvl4pPr marL="0" indent="971565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4pPr>
            <a:lvl5pPr marL="0" indent="1260495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7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8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855" y="411482"/>
            <a:ext cx="11378100" cy="51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7718" y="6217852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6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15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21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31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30192" marR="0" indent="-23019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86225" marR="0" indent="-3401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006491" marR="0" indent="-322268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240740" marR="0" indent="-269174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606223" marR="0" indent="-345728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06083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63290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20498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77705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klinv/morphe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tp.sourceforge.net/coverage/lcov.ph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ubey64/morp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amklinv/morpheu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ctrTitle"/>
          </p:nvPr>
        </p:nvSpPr>
        <p:spPr>
          <a:xfrm>
            <a:off x="367348" y="411482"/>
            <a:ext cx="11336616" cy="929742"/>
          </a:xfrm>
          <a:prstGeom prst="rect">
            <a:avLst/>
          </a:prstGeom>
        </p:spPr>
        <p:txBody>
          <a:bodyPr/>
          <a:lstStyle/>
          <a:p>
            <a:pPr algn="ctr" defTabSz="896111">
              <a:defRPr sz="3136"/>
            </a:pPr>
            <a:br/>
            <a:r>
              <a:t>Code Coverage and Continuous Integration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13B0019-D650-CC44-942B-75AFE5C4AAF6}"/>
              </a:ext>
            </a:extLst>
          </p:cNvPr>
          <p:cNvSpPr txBox="1">
            <a:spLocks/>
          </p:cNvSpPr>
          <p:nvPr/>
        </p:nvSpPr>
        <p:spPr>
          <a:xfrm>
            <a:off x="2007160" y="1628003"/>
            <a:ext cx="5960153" cy="279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6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15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21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31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06083" marR="0" indent="-320045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63290" marR="0" indent="-320045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20498" marR="0" indent="-320045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977705" marR="0" indent="-320045" algn="l" defTabSz="914400" rtl="0" latinLnBrk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sz="1800" dirty="0"/>
              <a:t>Presented at </a:t>
            </a:r>
            <a:br>
              <a:rPr lang="en-US" dirty="0"/>
            </a:br>
            <a:r>
              <a:rPr lang="en-US" b="1" dirty="0"/>
              <a:t>Better Scientific Software tutorial</a:t>
            </a:r>
          </a:p>
          <a:p>
            <a:pPr hangingPunct="1"/>
            <a:r>
              <a:rPr lang="en-US" b="1" dirty="0"/>
              <a:t>ISC18, Frankfurt, Germany</a:t>
            </a:r>
            <a:br>
              <a:rPr lang="en-US" b="1" dirty="0"/>
            </a:br>
            <a:endParaRPr lang="en-US" dirty="0"/>
          </a:p>
          <a:p>
            <a:pPr hangingPunct="1"/>
            <a:r>
              <a:rPr lang="en-US" sz="2000" b="1" dirty="0" err="1"/>
              <a:t>Anshu</a:t>
            </a:r>
            <a:r>
              <a:rPr lang="en-US" sz="2000" b="1" dirty="0"/>
              <a:t> Dubey</a:t>
            </a:r>
            <a:br>
              <a:rPr lang="en-US" sz="2000" dirty="0"/>
            </a:br>
            <a:r>
              <a:rPr lang="en-US" sz="2000" dirty="0"/>
              <a:t>Computer Scientist, Argonne National Laboratory University of Chicago</a:t>
            </a:r>
          </a:p>
        </p:txBody>
      </p:sp>
    </p:spTree>
  </p:cSld>
  <p:clrMapOvr>
    <a:masterClrMapping/>
  </p:clrMapOvr>
  <p:transition spd="med" advTm="4322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663268" y="6513051"/>
            <a:ext cx="141064" cy="1384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Cloud-based CI</a:t>
            </a:r>
          </a:p>
        </p:txBody>
      </p:sp>
      <p:sp>
        <p:nvSpPr>
          <p:cNvPr id="9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91381" y="1206652"/>
            <a:ext cx="8529578" cy="4468437"/>
          </a:xfrm>
          <a:prstGeom prst="rect">
            <a:avLst/>
          </a:prstGeom>
        </p:spPr>
        <p:txBody>
          <a:bodyPr/>
          <a:lstStyle/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Linked to VCS hosts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GitHub &amp; Travis CI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GitLab CI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BitBucket Pipelines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Automated builds/tests triggered </a:t>
            </a:r>
            <a:r>
              <a:rPr sz="2400" i="1" dirty="0"/>
              <a:t>via</a:t>
            </a:r>
            <a:r>
              <a:rPr sz="2400" dirty="0"/>
              <a:t> pushes and pull requests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Builds/tests can be run on cloud systems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Test results are reported on the pull request page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Can trigger code coverage analysis &amp; documentation build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Run tests on different environments</a:t>
            </a:r>
          </a:p>
        </p:txBody>
      </p:sp>
    </p:spTree>
  </p:cSld>
  <p:clrMapOvr>
    <a:masterClrMapping/>
  </p:clrMapOvr>
  <p:transition spd="med" advTm="5164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663268" y="6513051"/>
            <a:ext cx="141064" cy="1384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View of toy repository</a:t>
            </a:r>
          </a:p>
        </p:txBody>
      </p:sp>
      <p:sp>
        <p:nvSpPr>
          <p:cNvPr id="160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3968978" y="987452"/>
            <a:ext cx="4326105" cy="5110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 u="sng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" action="ppaction://noaction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https://github.com/jrdoneal/infrastructure</a:t>
            </a:r>
          </a:p>
        </p:txBody>
      </p:sp>
      <p:pic>
        <p:nvPicPr>
          <p:cNvPr id="161" name="RepoRoot.png" descr="RepoRo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1656" y="1895664"/>
            <a:ext cx="3217235" cy="301615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pository Root"/>
          <p:cNvSpPr txBox="1"/>
          <p:nvPr/>
        </p:nvSpPr>
        <p:spPr>
          <a:xfrm>
            <a:off x="2114415" y="1492599"/>
            <a:ext cx="174663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Repository Root</a:t>
            </a:r>
          </a:p>
        </p:txBody>
      </p:sp>
      <p:pic>
        <p:nvPicPr>
          <p:cNvPr id="163" name="TestResults.png" descr="TestResul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8258" y="4593326"/>
            <a:ext cx="4709621" cy="13547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Updated automatically"/>
          <p:cNvSpPr txBox="1"/>
          <p:nvPr/>
        </p:nvSpPr>
        <p:spPr>
          <a:xfrm>
            <a:off x="1939639" y="5457421"/>
            <a:ext cx="237500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Updated automatically</a:t>
            </a:r>
          </a:p>
        </p:txBody>
      </p:sp>
      <p:sp>
        <p:nvSpPr>
          <p:cNvPr id="165" name="Line"/>
          <p:cNvSpPr/>
          <p:nvPr/>
        </p:nvSpPr>
        <p:spPr>
          <a:xfrm flipH="1" flipV="1">
            <a:off x="2744240" y="4828410"/>
            <a:ext cx="252971" cy="6452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3208384" y="4842622"/>
            <a:ext cx="232938" cy="6200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7" name="Line"/>
          <p:cNvSpPr/>
          <p:nvPr/>
        </p:nvSpPr>
        <p:spPr>
          <a:xfrm flipH="1">
            <a:off x="2952095" y="1773684"/>
            <a:ext cx="3433663" cy="10214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8" name="Results of CI Actions"/>
          <p:cNvSpPr txBox="1"/>
          <p:nvPr/>
        </p:nvSpPr>
        <p:spPr>
          <a:xfrm>
            <a:off x="6565463" y="4281764"/>
            <a:ext cx="22339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Results of CI Actions</a:t>
            </a:r>
          </a:p>
        </p:txBody>
      </p:sp>
      <p:pic>
        <p:nvPicPr>
          <p:cNvPr id="169" name="travis_yaml.png" descr="travis_yam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3656" y="1895664"/>
            <a:ext cx="2520634" cy="182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ample .travis.yml"/>
          <p:cNvSpPr txBox="1"/>
          <p:nvPr/>
        </p:nvSpPr>
        <p:spPr>
          <a:xfrm>
            <a:off x="6405200" y="1563420"/>
            <a:ext cx="197746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Sample .travis.yml</a:t>
            </a:r>
          </a:p>
        </p:txBody>
      </p:sp>
    </p:spTree>
    <p:extLst>
      <p:ext uri="{BB962C8B-B14F-4D97-AF65-F5344CB8AC3E}">
        <p14:creationId xmlns:p14="http://schemas.microsoft.com/office/powerpoint/2010/main" val="1303847449"/>
      </p:ext>
    </p:extLst>
  </p:cSld>
  <p:clrMapOvr>
    <a:masterClrMapping/>
  </p:clrMapOvr>
  <p:transition spd="med" advTm="7502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Putting it all together</a:t>
            </a:r>
          </a:p>
        </p:txBody>
      </p:sp>
      <p:sp>
        <p:nvSpPr>
          <p:cNvPr id="176" name="Toy CI Workflow"/>
          <p:cNvSpPr txBox="1">
            <a:spLocks noGrp="1"/>
          </p:cNvSpPr>
          <p:nvPr>
            <p:ph type="body" sz="quarter" idx="1"/>
          </p:nvPr>
        </p:nvSpPr>
        <p:spPr>
          <a:xfrm>
            <a:off x="1958128" y="1143725"/>
            <a:ext cx="7912873" cy="5110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sz="2400" dirty="0"/>
              <a:t>Toy CI Workflow</a:t>
            </a:r>
          </a:p>
        </p:txBody>
      </p:sp>
      <p:pic>
        <p:nvPicPr>
          <p:cNvPr id="3" name="Picture 2" descr="RefactorCIFlowChart_v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1" r="26308"/>
          <a:stretch/>
        </p:blipFill>
        <p:spPr>
          <a:xfrm rot="16200000">
            <a:off x="4557307" y="-800278"/>
            <a:ext cx="3077389" cy="83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22245"/>
      </p:ext>
    </p:extLst>
  </p:cSld>
  <p:clrMapOvr>
    <a:masterClrMapping/>
  </p:clrMapOvr>
  <p:transition spd="med" advTm="78369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Other resources</a:t>
            </a:r>
          </a:p>
        </p:txBody>
      </p:sp>
      <p:sp>
        <p:nvSpPr>
          <p:cNvPr id="183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91140" y="1155700"/>
            <a:ext cx="8086853" cy="47694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Software testing levels and definitions: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http://www.tutorialspoint.com/software_testing/software_testing_levels.htm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 b="1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Working Effectively with Legacy Code</a:t>
            </a:r>
            <a:r>
              <a:rPr b="0" dirty="0"/>
              <a:t>, Michael Feathers.  The legacy software change algorithm described in this book is very straight-forward and powerful for anyone working on a code that has insufficient testing.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Code Complete</a:t>
            </a:r>
            <a:r>
              <a:rPr b="0" dirty="0"/>
              <a:t>, Steve McConnell.  Includes testing advice.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Organization dedicated to software testing: </a:t>
            </a:r>
            <a:r>
              <a:rPr b="0" dirty="0"/>
              <a:t>https://www.associationforsoftwaretesting.org/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Software Carpentry: </a:t>
            </a:r>
            <a:r>
              <a:rPr b="0" dirty="0"/>
              <a:t>http://katyhuff.github.io/python-testing/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	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Tutorial from Udacity: </a:t>
            </a:r>
            <a:r>
              <a:rPr b="0" dirty="0"/>
              <a:t>https://www.udacity.com/course/software-testing--cs258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Papers on testing: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http://www.sciencedirect.com/science/article/pii/S0950584914001232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https://www.researchgate.net/publication/264697060_Ongoing_verification_of_a_multiphysics_community_code_FLASH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 b="1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Resources for Trilinos testing: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Trilinos testing policy: https://github.com/trilinos/Trilinos/wiki/Trilinos-Testing-Policy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Trilinos test harness: https://github.com/trilinos/Trilinos/wiki/Policies--%7C-Testing</a:t>
            </a:r>
          </a:p>
        </p:txBody>
      </p:sp>
    </p:spTree>
    <p:extLst>
      <p:ext uri="{BB962C8B-B14F-4D97-AF65-F5344CB8AC3E}">
        <p14:creationId xmlns:p14="http://schemas.microsoft.com/office/powerpoint/2010/main" val="911505700"/>
      </p:ext>
    </p:extLst>
  </p:cSld>
  <p:clrMapOvr>
    <a:masterClrMapping/>
  </p:clrMapOvr>
  <p:transition spd="med" advTm="99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E9923A2-62BA-DD4D-B344-D900442FE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945635"/>
              </p:ext>
            </p:extLst>
          </p:nvPr>
        </p:nvGraphicFramePr>
        <p:xfrm>
          <a:off x="830629" y="922389"/>
          <a:ext cx="10442734" cy="5131034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311718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4952812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317820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650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2:00pm-2:30pm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Effective Software Practices are Essential for CSE Projects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/>
                        <a:t>Anshu</a:t>
                      </a:r>
                      <a:r>
                        <a:rPr lang="en-US" sz="200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2:30pm-3:00pm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Software Licensing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Michael A. </a:t>
                      </a:r>
                      <a:r>
                        <a:rPr lang="en-US" sz="2000" dirty="0" err="1"/>
                        <a:t>Heroux</a:t>
                      </a:r>
                      <a:r>
                        <a:rPr lang="en-US" sz="20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60419"/>
                  </a:ext>
                </a:extLst>
              </a:tr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3:00am-3:30pm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(small) Scientific Software Teams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Michael A. </a:t>
                      </a:r>
                      <a:r>
                        <a:rPr lang="en-US" sz="2000" dirty="0" err="1"/>
                        <a:t>Heroux</a:t>
                      </a:r>
                      <a:r>
                        <a:rPr lang="en-US" sz="20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650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3:30am-4:00pm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Improving Reproducibility Through Better Software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Michael A. </a:t>
                      </a:r>
                      <a:r>
                        <a:rPr lang="en-US" sz="2000" dirty="0" err="1"/>
                        <a:t>Heroux</a:t>
                      </a:r>
                      <a:r>
                        <a:rPr lang="en-US" sz="20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342557"/>
                  </a:ext>
                </a:extLst>
              </a:tr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i="1" dirty="0"/>
                        <a:t>4:00pm-4:30pm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i="1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47263"/>
                  </a:ext>
                </a:extLst>
              </a:tr>
              <a:tr h="650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4:30pm-5:00pm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Testing HPC Scientific Software – Part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Anshu</a:t>
                      </a:r>
                      <a:r>
                        <a:rPr lang="en-US" sz="200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21019"/>
                  </a:ext>
                </a:extLst>
              </a:tr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5:00pm-5:30pm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Testing HPC Scientific Software – Part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Anshu</a:t>
                      </a:r>
                      <a:r>
                        <a:rPr lang="en-US" sz="200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27421"/>
                  </a:ext>
                </a:extLst>
              </a:tr>
              <a:tr h="650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/>
                        <a:t>5:30pm-6:00pm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Code Coverage Hands-on and CI Demo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dirty="0" err="1"/>
                        <a:t>Anshu</a:t>
                      </a:r>
                      <a:r>
                        <a:rPr lang="en-US" sz="200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502855"/>
                  </a:ext>
                </a:extLst>
              </a:tr>
              <a:tr h="367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3576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12C36B-87E0-EC4B-A3D9-153C3B31DA9F}"/>
              </a:ext>
            </a:extLst>
          </p:cNvPr>
          <p:cNvGrpSpPr/>
          <p:nvPr/>
        </p:nvGrpSpPr>
        <p:grpSpPr>
          <a:xfrm>
            <a:off x="192407" y="5544113"/>
            <a:ext cx="11719177" cy="268224"/>
            <a:chOff x="240631" y="1973178"/>
            <a:chExt cx="11703859" cy="34375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A78C73-BE06-E945-822A-8CB8850C4A14}"/>
                </a:ext>
              </a:extLst>
            </p:cNvPr>
            <p:cNvCxnSpPr/>
            <p:nvPr/>
          </p:nvCxnSpPr>
          <p:spPr>
            <a:xfrm>
              <a:off x="873045" y="2145057"/>
              <a:ext cx="1044273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row: Right 6">
              <a:extLst>
                <a:ext uri="{FF2B5EF4-FFF2-40B4-BE49-F238E27FC236}">
                  <a16:creationId xmlns:a16="http://schemas.microsoft.com/office/drawing/2014/main" id="{48FD815D-F9B4-CE4F-B30D-65672354C110}"/>
                </a:ext>
              </a:extLst>
            </p:cNvPr>
            <p:cNvSpPr/>
            <p:nvPr/>
          </p:nvSpPr>
          <p:spPr>
            <a:xfrm>
              <a:off x="240631" y="1973178"/>
              <a:ext cx="563765" cy="34375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Right 7">
              <a:extLst>
                <a:ext uri="{FF2B5EF4-FFF2-40B4-BE49-F238E27FC236}">
                  <a16:creationId xmlns:a16="http://schemas.microsoft.com/office/drawing/2014/main" id="{23285062-50AC-3541-8B50-92C1BF64102C}"/>
                </a:ext>
              </a:extLst>
            </p:cNvPr>
            <p:cNvSpPr/>
            <p:nvPr/>
          </p:nvSpPr>
          <p:spPr>
            <a:xfrm rot="10800000">
              <a:off x="11380725" y="1973178"/>
              <a:ext cx="563765" cy="34375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908481"/>
      </p:ext>
    </p:extLst>
  </p:cSld>
  <p:clrMapOvr>
    <a:masterClrMapping/>
  </p:clrMapOvr>
  <p:transition spd="med" advTm="54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License, citation and acknowledgements</a:t>
            </a:r>
          </a:p>
        </p:txBody>
      </p:sp>
      <p:sp>
        <p:nvSpPr>
          <p:cNvPr id="11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798393" y="939301"/>
            <a:ext cx="8531576" cy="4935406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spcBef>
                <a:spcPts val="1200"/>
              </a:spcBef>
              <a:buSzTx/>
              <a:buNone/>
              <a:defRPr sz="1638" b="1"/>
            </a:pPr>
            <a:r>
              <a:rPr dirty="0"/>
              <a:t>License and Citation</a:t>
            </a:r>
          </a:p>
          <a:p>
            <a:pPr marL="209474" indent="-209474" defTabSz="832104">
              <a:spcBef>
                <a:spcPts val="100"/>
              </a:spcBef>
              <a:defRPr sz="1638"/>
            </a:pPr>
            <a:r>
              <a:rPr dirty="0"/>
              <a:t>This work is licensed under a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Creative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4"/>
              </a:rPr>
              <a:t> Commons Attribution 4.0 International License</a:t>
            </a:r>
            <a:r>
              <a:rPr dirty="0"/>
              <a:t> (CC BY 4.0). </a:t>
            </a:r>
          </a:p>
          <a:p>
            <a:pPr marL="209474" indent="-209474" defTabSz="832104">
              <a:spcBef>
                <a:spcPts val="500"/>
              </a:spcBef>
              <a:defRPr sz="1638"/>
            </a:pPr>
            <a:r>
              <a:rPr dirty="0"/>
              <a:t>Requested citation: </a:t>
            </a:r>
            <a:r>
              <a:rPr lang="en-US" sz="1800" dirty="0"/>
              <a:t>Alicia </a:t>
            </a:r>
            <a:r>
              <a:rPr lang="en-US" sz="1800" dirty="0" err="1"/>
              <a:t>Klinvex</a:t>
            </a:r>
            <a:r>
              <a:rPr lang="en-US" sz="1800" dirty="0"/>
              <a:t>, Jared O’Neal and </a:t>
            </a:r>
            <a:r>
              <a:rPr lang="en-US" sz="1800" dirty="0" err="1"/>
              <a:t>Anshu</a:t>
            </a:r>
            <a:r>
              <a:rPr lang="en-US" sz="1800" dirty="0"/>
              <a:t> Dubey, </a:t>
            </a:r>
            <a:r>
              <a:rPr dirty="0"/>
              <a:t>Code Coverage and C</a:t>
            </a:r>
            <a:r>
              <a:rPr lang="en-US" dirty="0"/>
              <a:t>ontinuous Integration</a:t>
            </a:r>
            <a:r>
              <a:rPr dirty="0"/>
              <a:t>, tutorial in </a:t>
            </a:r>
            <a:r>
              <a:rPr lang="en-US" sz="1800" dirty="0"/>
              <a:t>tutorial, in ISC High Performance 2018</a:t>
            </a:r>
            <a:r>
              <a:rPr lang="en-US" sz="1800"/>
              <a:t>: DOI:</a:t>
            </a:r>
            <a:r>
              <a:rPr lang="en-US" sz="1638"/>
              <a:t> 10.6084/m9.figshare.6465047</a:t>
            </a:r>
            <a:endParaRPr lang="en-US" dirty="0"/>
          </a:p>
          <a:p>
            <a:pPr marL="0" indent="0" defTabSz="832104">
              <a:spcBef>
                <a:spcPts val="1200"/>
              </a:spcBef>
              <a:buSzTx/>
              <a:buNone/>
              <a:defRPr sz="1638" b="1"/>
            </a:pPr>
            <a:r>
              <a:rPr lang="en-US" dirty="0"/>
              <a:t>Acknowledgements</a:t>
            </a:r>
          </a:p>
          <a:p>
            <a:pPr marL="209474" indent="-209474" defTabSz="832104">
              <a:spcBef>
                <a:spcPts val="100"/>
              </a:spcBef>
              <a:defRPr sz="1638"/>
            </a:pPr>
            <a:r>
              <a:rPr dirty="0"/>
              <a:t>This 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Administration.</a:t>
            </a:r>
          </a:p>
          <a:p>
            <a:pPr marL="209474" indent="-209474" defTabSz="832104">
              <a:spcBef>
                <a:spcPts val="500"/>
              </a:spcBef>
              <a:defRPr sz="1638"/>
            </a:pPr>
            <a:r>
              <a:rPr dirty="0"/>
              <a:t>This work was performed in part at </a:t>
            </a:r>
            <a:r>
              <a:rPr lang="en-US" dirty="0"/>
              <a:t>the Argonne </a:t>
            </a:r>
            <a:r>
              <a:rPr dirty="0"/>
              <a:t>National Laborator</a:t>
            </a:r>
            <a:r>
              <a:rPr lang="en-US" dirty="0"/>
              <a:t>y, which is managed by UChicago Argonne, LLC for the U.S. Department of Energy under Contract No. DE-AC02-06CH11357.</a:t>
            </a:r>
            <a:endParaRPr dirty="0"/>
          </a:p>
        </p:txBody>
      </p:sp>
      <p:pic>
        <p:nvPicPr>
          <p:cNvPr id="115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8705" y="867707"/>
            <a:ext cx="985433" cy="34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14417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Coverage</a:t>
            </a:r>
          </a:p>
        </p:txBody>
      </p:sp>
      <p:sp>
        <p:nvSpPr>
          <p:cNvPr id="1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2039774" y="1752601"/>
            <a:ext cx="263852" cy="46166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 advTm="104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777240">
              <a:defRPr sz="2720"/>
            </a:lvl1pPr>
          </a:lstStyle>
          <a:p>
            <a:r>
              <a:t>How do we determine what other tests are needed?</a:t>
            </a:r>
          </a:p>
        </p:txBody>
      </p:sp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930672" y="1484870"/>
            <a:ext cx="8529578" cy="40477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41247">
              <a:spcBef>
                <a:spcPts val="1200"/>
              </a:spcBef>
              <a:buNone/>
              <a:defRPr sz="2576"/>
            </a:pPr>
            <a:r>
              <a:rPr sz="2400" dirty="0"/>
              <a:t>Code coverage tools</a:t>
            </a:r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Expose parts of the code that aren’t being tested</a:t>
            </a:r>
            <a:endParaRPr lang="en-US" sz="2000" dirty="0"/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gcov</a:t>
            </a:r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standard utility with the GNU compiler collection suite</a:t>
            </a:r>
            <a:endParaRPr lang="en-US" sz="1800" dirty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lang="en-US" sz="1800" dirty="0"/>
              <a:t>compile with --coverage</a:t>
            </a:r>
            <a:endParaRPr sz="1800" dirty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counts the number of times each statement is executed</a:t>
            </a:r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lcov</a:t>
            </a:r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a graphical front-end for gcov</a:t>
            </a:r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available at </a:t>
            </a:r>
            <a:r>
              <a:rPr sz="1800"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2"/>
              </a:rPr>
              <a:t>http://ltp.sourceforge.net/coverage/lcov.php</a:t>
            </a:r>
            <a:r>
              <a:rPr sz="1800" dirty="0"/>
              <a:t> </a:t>
            </a:r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Hosted servers (</a:t>
            </a:r>
            <a:r>
              <a:rPr sz="2000" i="1" dirty="0"/>
              <a:t>e.g.</a:t>
            </a:r>
            <a:r>
              <a:rPr sz="2000" dirty="0"/>
              <a:t> coveralls, codecov)</a:t>
            </a:r>
            <a:endParaRPr lang="en-US" sz="2000" dirty="0"/>
          </a:p>
          <a:p>
            <a:pPr marL="981560" lvl="2" indent="-342900" defTabSz="841247">
              <a:spcBef>
                <a:spcPts val="700"/>
              </a:spcBef>
              <a:buFont typeface="Courier New"/>
              <a:buChar char="o"/>
              <a:defRPr sz="2116"/>
            </a:pPr>
            <a:r>
              <a:rPr sz="1800" dirty="0"/>
              <a:t>graphical visualization of results</a:t>
            </a:r>
            <a:endParaRPr lang="en-US" sz="1800" dirty="0"/>
          </a:p>
          <a:p>
            <a:pPr marL="981560" lvl="2" indent="-342900" defTabSz="841247">
              <a:spcBef>
                <a:spcPts val="700"/>
              </a:spcBef>
              <a:buFont typeface="Courier New"/>
              <a:buChar char="o"/>
              <a:defRPr sz="2116"/>
            </a:pPr>
            <a:r>
              <a:rPr sz="1800" dirty="0"/>
              <a:t>push results to server through </a:t>
            </a:r>
            <a:r>
              <a:rPr lang="en-US" sz="1800" dirty="0"/>
              <a:t>continuous integration server</a:t>
            </a:r>
            <a:endParaRPr sz="1800" dirty="0"/>
          </a:p>
        </p:txBody>
      </p:sp>
    </p:spTree>
  </p:cSld>
  <p:clrMapOvr>
    <a:masterClrMapping/>
  </p:clrMapOvr>
  <p:transition spd="med" advTm="157793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rPr lang="en-US" dirty="0"/>
              <a:t>Code coverage output</a:t>
            </a:r>
            <a:endParaRPr dirty="0"/>
          </a:p>
        </p:txBody>
      </p:sp>
      <p:sp>
        <p:nvSpPr>
          <p:cNvPr id="6" name="Online tutorial - https://github.com/amklinv/morpheus…"/>
          <p:cNvSpPr txBox="1">
            <a:spLocks noGrp="1"/>
          </p:cNvSpPr>
          <p:nvPr>
            <p:ph type="body" sz="quarter" idx="1"/>
          </p:nvPr>
        </p:nvSpPr>
        <p:spPr>
          <a:xfrm>
            <a:off x="2382594" y="5236463"/>
            <a:ext cx="7363175" cy="5969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566927">
              <a:spcBef>
                <a:spcPts val="800"/>
              </a:spcBef>
              <a:buClrTx/>
              <a:buSzTx/>
              <a:buNone/>
              <a:defRPr sz="1488"/>
            </a:pPr>
            <a:r>
              <a:rPr dirty="0"/>
              <a:t>Online tutorial -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https://github.com/a</a:t>
            </a:r>
            <a:r>
              <a:rPr lang="en-US"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dubey64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/morph</a:t>
            </a:r>
            <a:endParaRPr u="sng" dirty="0">
              <a:solidFill>
                <a:srgbClr val="A03123"/>
              </a:solidFill>
              <a:uFill>
                <a:solidFill>
                  <a:srgbClr val="A03123"/>
                </a:solidFill>
              </a:uFill>
              <a:hlinkClick r:id="rId4"/>
            </a:endParaRPr>
          </a:p>
          <a:p>
            <a:pPr marL="0" indent="0" algn="ctr" defTabSz="566927">
              <a:spcBef>
                <a:spcPts val="800"/>
              </a:spcBef>
              <a:buClrTx/>
              <a:buSzTx/>
              <a:buNone/>
              <a:defRPr sz="1488"/>
            </a:pPr>
            <a:r>
              <a:rPr dirty="0"/>
              <a:t>Other example -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4"/>
              </a:rPr>
              <a:t>https://github.com/jrdoneal/infrastructure</a:t>
            </a:r>
          </a:p>
        </p:txBody>
      </p:sp>
      <p:pic>
        <p:nvPicPr>
          <p:cNvPr id="7" name="CoverageResult.png" descr="CoverageResul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87342" y="1529466"/>
            <a:ext cx="6753679" cy="16702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verall Analysis"/>
          <p:cNvSpPr txBox="1"/>
          <p:nvPr/>
        </p:nvSpPr>
        <p:spPr>
          <a:xfrm>
            <a:off x="4959792" y="1034457"/>
            <a:ext cx="230126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Overall Analysis</a:t>
            </a:r>
          </a:p>
        </p:txBody>
      </p:sp>
      <p:sp>
        <p:nvSpPr>
          <p:cNvPr id="9" name="Detailed Analysis"/>
          <p:cNvSpPr txBox="1"/>
          <p:nvPr/>
        </p:nvSpPr>
        <p:spPr>
          <a:xfrm>
            <a:off x="4851549" y="3239215"/>
            <a:ext cx="24567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Detailed Analysis</a:t>
            </a:r>
          </a:p>
        </p:txBody>
      </p:sp>
      <p:pic>
        <p:nvPicPr>
          <p:cNvPr id="10" name="CodeCoverageDetail.png" descr="CodeCoverageDetai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60169" y="3682660"/>
            <a:ext cx="4208022" cy="143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142267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rPr lang="en-US" dirty="0"/>
              <a:t>Code coverage is popular</a:t>
            </a:r>
            <a:endParaRPr dirty="0"/>
          </a:p>
        </p:txBody>
      </p:sp>
      <p:sp>
        <p:nvSpPr>
          <p:cNvPr id="13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30672" y="1533443"/>
            <a:ext cx="8529578" cy="3203857"/>
          </a:xfrm>
          <a:prstGeom prst="rect">
            <a:avLst/>
          </a:prstGeom>
        </p:spPr>
        <p:txBody>
          <a:bodyPr/>
          <a:lstStyle/>
          <a:p>
            <a:r>
              <a:rPr sz="2400" dirty="0"/>
              <a:t>gcov also works for C and Fortran</a:t>
            </a:r>
          </a:p>
          <a:p>
            <a:r>
              <a:rPr sz="2400" dirty="0"/>
              <a:t>Other tools exist for other languages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JCov for Java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Coverage.py for python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Devel::Cover for perl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profile for MATLAB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lang="en-US" sz="2000" i="1" dirty="0"/>
              <a:t>e</a:t>
            </a:r>
            <a:r>
              <a:rPr sz="2000" i="1" dirty="0"/>
              <a:t>tc</a:t>
            </a:r>
            <a:r>
              <a:rPr lang="en-US" sz="2000" dirty="0"/>
              <a:t>.</a:t>
            </a:r>
            <a:endParaRPr sz="2000" i="1" dirty="0"/>
          </a:p>
        </p:txBody>
      </p:sp>
    </p:spTree>
  </p:cSld>
  <p:clrMapOvr>
    <a:masterClrMapping/>
  </p:clrMapOvr>
  <p:transition spd="med" advTm="1125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</p:txBody>
      </p:sp>
    </p:spTree>
  </p:cSld>
  <p:clrMapOvr>
    <a:masterClrMapping/>
  </p:clrMapOvr>
  <p:transition spd="med" advTm="5265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The Short &amp; Sweet of Continuous Integration</a:t>
            </a:r>
          </a:p>
        </p:txBody>
      </p:sp>
      <p:sp>
        <p:nvSpPr>
          <p:cNvPr id="138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1979510" y="1069927"/>
            <a:ext cx="8529578" cy="2504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spcBef>
                <a:spcPts val="0"/>
              </a:spcBef>
              <a:buClrTx/>
              <a:buSzTx/>
              <a:buNone/>
              <a:defRPr b="1"/>
            </a:pPr>
            <a:r>
              <a:rPr sz="2400" dirty="0"/>
              <a:t>A master branch that always works</a:t>
            </a:r>
          </a:p>
          <a:p>
            <a:pPr>
              <a:defRPr sz="2500"/>
            </a:pPr>
            <a:r>
              <a:rPr sz="2000" dirty="0"/>
              <a:t>Develop </a:t>
            </a:r>
            <a:r>
              <a:rPr lang="en-US" sz="2000" dirty="0"/>
              <a:t>workflow </a:t>
            </a:r>
            <a:r>
              <a:rPr sz="2000" dirty="0"/>
              <a:t>policies</a:t>
            </a:r>
            <a:endParaRPr lang="en-US" sz="2000" dirty="0"/>
          </a:p>
          <a:p>
            <a:pPr lvl="1">
              <a:buFont typeface="Courier New"/>
              <a:buChar char="o"/>
              <a:defRPr sz="2500"/>
            </a:pPr>
            <a:r>
              <a:rPr lang="en-US" sz="2000" dirty="0"/>
              <a:t>Commit and merge often</a:t>
            </a:r>
          </a:p>
          <a:p>
            <a:pPr lvl="1">
              <a:buFont typeface="Courier New"/>
              <a:buChar char="o"/>
              <a:defRPr sz="2500"/>
            </a:pPr>
            <a:r>
              <a:rPr lang="en-US" sz="2000" dirty="0"/>
              <a:t>Test on push &amp; pull requests?</a:t>
            </a:r>
            <a:endParaRPr sz="2000" dirty="0"/>
          </a:p>
          <a:p>
            <a:pPr>
              <a:defRPr sz="2500"/>
            </a:pPr>
            <a:r>
              <a:rPr sz="2000" dirty="0"/>
              <a:t>Code changes trigger automated builds/tests on target</a:t>
            </a:r>
            <a:r>
              <a:rPr lang="en-US" sz="2000" dirty="0"/>
              <a:t> environments</a:t>
            </a:r>
            <a:endParaRPr sz="2000" dirty="0"/>
          </a:p>
        </p:txBody>
      </p:sp>
      <p:pic>
        <p:nvPicPr>
          <p:cNvPr id="5" name="Picture 4" descr="GitWorkflow_v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33334"/>
          <a:stretch/>
        </p:blipFill>
        <p:spPr>
          <a:xfrm>
            <a:off x="3154959" y="3442609"/>
            <a:ext cx="5882085" cy="2537370"/>
          </a:xfrm>
          <a:prstGeom prst="rect">
            <a:avLst/>
          </a:prstGeom>
        </p:spPr>
      </p:pic>
    </p:spTree>
  </p:cSld>
  <p:clrMapOvr>
    <a:masterClrMapping/>
  </p:clrMapOvr>
  <p:transition spd="med" advTm="267289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1798393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Continuous integration (CI)</a:t>
            </a:r>
          </a:p>
        </p:txBody>
      </p:sp>
      <p:sp>
        <p:nvSpPr>
          <p:cNvPr id="8" name="Content Placeholder 4"/>
          <p:cNvSpPr txBox="1"/>
          <p:nvPr/>
        </p:nvSpPr>
        <p:spPr>
          <a:xfrm>
            <a:off x="2138422" y="922522"/>
            <a:ext cx="8529579" cy="464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30192" indent="-230192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lang="en-US" sz="2400" dirty="0"/>
              <a:t>Has existed for some time and interest is growing</a:t>
            </a:r>
          </a:p>
          <a:p>
            <a:pPr marL="230192" indent="-230192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sz="2400" dirty="0"/>
              <a:t>Setup, maintenance, and monitoring required</a:t>
            </a:r>
          </a:p>
          <a:p>
            <a:pPr marL="230192" indent="-230192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sz="2400" dirty="0"/>
              <a:t>Prerequisites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 reasonably automated build system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An automated test system with significant test coverage &amp; useful feedback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Ability to bundle subset of tests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Builds/tests must finish in reasonable about of time</a:t>
            </a:r>
          </a:p>
        </p:txBody>
      </p:sp>
    </p:spTree>
  </p:cSld>
  <p:clrMapOvr>
    <a:masterClrMapping/>
  </p:clrMapOvr>
  <p:transition spd="med" advTm="112603"/>
</p:sld>
</file>

<file path=ppt/theme/theme1.xml><?xml version="1.0" encoding="utf-8"?>
<a:theme xmlns:a="http://schemas.openxmlformats.org/drawingml/2006/main" name="Presentations (Wide Screen)">
  <a:themeElements>
    <a:clrScheme name="Presentations (Wide Screen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0000FF"/>
      </a:hlink>
      <a:folHlink>
        <a:srgbClr val="FF00FF"/>
      </a:folHlink>
    </a:clrScheme>
    <a:fontScheme name="Presentations (Wide Screen)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s (Wide Screen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esentations (Wide Screen)">
  <a:themeElements>
    <a:clrScheme name="Presentations (Wide Screen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0000FF"/>
      </a:hlink>
      <a:folHlink>
        <a:srgbClr val="FF00FF"/>
      </a:folHlink>
    </a:clrScheme>
    <a:fontScheme name="Presentations (Wide Screen)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s (Wide Screen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758</Words>
  <Application>Microsoft Macintosh PowerPoint</Application>
  <PresentationFormat>Widescreen</PresentationFormat>
  <Paragraphs>127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Presentations (Wide Screen)</vt:lpstr>
      <vt:lpstr> Code Coverage and Continuous Integration</vt:lpstr>
      <vt:lpstr>License, citation and acknowledgements</vt:lpstr>
      <vt:lpstr>Code Coverage</vt:lpstr>
      <vt:lpstr>How do we determine what other tests are needed?</vt:lpstr>
      <vt:lpstr>Code coverage output</vt:lpstr>
      <vt:lpstr>Code coverage is popular</vt:lpstr>
      <vt:lpstr>Continuous integration</vt:lpstr>
      <vt:lpstr>The Short &amp; Sweet of Continuous Integration</vt:lpstr>
      <vt:lpstr>Continuous integration (CI)</vt:lpstr>
      <vt:lpstr>Cloud-based CI</vt:lpstr>
      <vt:lpstr>View of toy repository</vt:lpstr>
      <vt:lpstr>Putting it all together</vt:lpstr>
      <vt:lpstr>Other resources</vt:lpstr>
      <vt:lpstr>Agenda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Code Coverage and Continuous Integration</dc:title>
  <cp:lastModifiedBy>Dubey, Anshu</cp:lastModifiedBy>
  <cp:revision>64</cp:revision>
  <dcterms:modified xsi:type="dcterms:W3CDTF">2018-06-24T15:37:30Z</dcterms:modified>
</cp:coreProperties>
</file>